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7" r:id="rId2"/>
  </p:sldIdLst>
  <p:sldSz cx="43891200" cy="32918400"/>
  <p:notesSz cx="6858000" cy="9144000"/>
  <p:defaultTextStyle>
    <a:defPPr>
      <a:defRPr lang="en-US"/>
    </a:defPPr>
    <a:lvl1pPr marL="0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1pPr>
    <a:lvl2pPr marL="2194105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2pPr>
    <a:lvl3pPr marL="4388211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3pPr>
    <a:lvl4pPr marL="6582316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4pPr>
    <a:lvl5pPr marL="8776423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5pPr>
    <a:lvl6pPr marL="10970528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6pPr>
    <a:lvl7pPr marL="13164633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7pPr>
    <a:lvl8pPr marL="15358739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8pPr>
    <a:lvl9pPr marL="17552844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59A"/>
    <a:srgbClr val="6A7F10"/>
    <a:srgbClr val="A1D8E0"/>
    <a:srgbClr val="B0C7E2"/>
    <a:srgbClr val="FAFFBD"/>
    <a:srgbClr val="A8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1260" autoAdjust="0"/>
    <p:restoredTop sz="94660"/>
  </p:normalViewPr>
  <p:slideViewPr>
    <p:cSldViewPr>
      <p:cViewPr>
        <p:scale>
          <a:sx n="37" d="100"/>
          <a:sy n="37" d="100"/>
        </p:scale>
        <p:origin x="1080" y="1984"/>
      </p:cViewPr>
      <p:guideLst>
        <p:guide orient="horz" pos="1632"/>
        <p:guide pos="139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6583682"/>
            <a:ext cx="37673280" cy="9250680"/>
          </a:xfrm>
        </p:spPr>
        <p:txBody>
          <a:bodyPr anchor="b">
            <a:noAutofit/>
          </a:bodyPr>
          <a:lstStyle>
            <a:lvl1pPr>
              <a:defRPr sz="259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1840" y="16824960"/>
            <a:ext cx="30723840" cy="841248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2926080"/>
            <a:ext cx="9875520" cy="2816352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2926080"/>
            <a:ext cx="28895040" cy="281635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11338562"/>
            <a:ext cx="37307520" cy="10561320"/>
          </a:xfrm>
        </p:spPr>
        <p:txBody>
          <a:bodyPr anchor="b">
            <a:normAutofit/>
          </a:bodyPr>
          <a:lstStyle>
            <a:lvl1pPr algn="l">
              <a:defRPr sz="23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22208949"/>
            <a:ext cx="37307520" cy="7200898"/>
          </a:xfrm>
        </p:spPr>
        <p:txBody>
          <a:bodyPr anchor="t">
            <a:normAutofit/>
          </a:bodyPr>
          <a:lstStyle>
            <a:lvl1pPr marL="0" indent="0">
              <a:buNone/>
              <a:defRPr sz="11500">
                <a:solidFill>
                  <a:schemeClr val="tx2"/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511296" y="22077274"/>
            <a:ext cx="37673280" cy="762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8032090"/>
            <a:ext cx="19385280" cy="22647859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8032090"/>
            <a:ext cx="19385280" cy="22647859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8046720"/>
            <a:ext cx="18873216" cy="3070858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9600" b="0">
                <a:solidFill>
                  <a:schemeClr val="tx2"/>
                </a:solidFill>
              </a:defRPr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1704320"/>
            <a:ext cx="18873216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823424" y="8046720"/>
            <a:ext cx="18873216" cy="3070858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96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823424" y="11704320"/>
            <a:ext cx="18873216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5/27/15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10645522" y="19419951"/>
            <a:ext cx="22603968" cy="381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5/27/15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5/27/15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3801984"/>
            <a:ext cx="10270541" cy="6056986"/>
          </a:xfrm>
        </p:spPr>
        <p:txBody>
          <a:bodyPr anchor="b">
            <a:noAutofit/>
          </a:bodyPr>
          <a:lstStyle>
            <a:lvl1pPr algn="l">
              <a:defRPr sz="11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64640" y="3801984"/>
            <a:ext cx="27432000" cy="2677363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5" y="10226652"/>
            <a:ext cx="10270541" cy="2036935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62957" y="17184989"/>
            <a:ext cx="26773632" cy="762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3803904"/>
            <a:ext cx="10284864" cy="6071616"/>
          </a:xfrm>
        </p:spPr>
        <p:txBody>
          <a:bodyPr anchor="b">
            <a:normAutofit/>
          </a:bodyPr>
          <a:lstStyle>
            <a:lvl1pPr algn="l">
              <a:defRPr sz="11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721328" y="4023365"/>
            <a:ext cx="28341072" cy="26402189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0" y="10241280"/>
            <a:ext cx="10270541" cy="20365517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5/27/15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059773"/>
            <a:ext cx="43891200" cy="109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2560320"/>
            <a:ext cx="39502080" cy="475488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0"/>
            <a:ext cx="39502080" cy="23408640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3891200" cy="1755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87783"/>
            <a:ext cx="13898880" cy="1580083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rgbClr val="FFFFFF"/>
                </a:solidFill>
              </a:defRPr>
            </a:lvl1pPr>
          </a:lstStyle>
          <a:p>
            <a:fld id="{D9D26CB9-01E4-44B8-8084-BCC418CF4A2D}" type="datetimeFigureOut">
              <a:rPr lang="en-US" smtClean="0"/>
              <a:pPr/>
              <a:t>5/27/15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459200" y="87783"/>
            <a:ext cx="19751040" cy="1580083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576000" y="87783"/>
            <a:ext cx="5120640" cy="1580083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6700" b="1">
                <a:solidFill>
                  <a:srgbClr val="FFFFFF"/>
                </a:solidFill>
              </a:defRPr>
            </a:lvl1pPr>
          </a:lstStyle>
          <a:p>
            <a:fld id="{8EAD30C5-67B1-44D9-8976-9ADE031071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4389120" rtl="0" eaLnBrk="1" latinLnBrk="0" hangingPunct="1">
        <a:spcBef>
          <a:spcPct val="0"/>
        </a:spcBef>
        <a:buNone/>
        <a:defRPr sz="19200" kern="1200" spc="-48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877824" indent="-877824" algn="l" defTabSz="438912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877824" algn="l" defTabSz="438912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3511296" indent="-877824" algn="l" defTabSz="438912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4828032" indent="-877824" algn="l" defTabSz="438912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4pPr>
      <a:lvl5pPr marL="5705856" indent="-658368" algn="l" defTabSz="438912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67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6583680" indent="-877824" algn="l" defTabSz="438912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6200" kern="1200">
          <a:solidFill>
            <a:schemeClr val="tx1"/>
          </a:solidFill>
          <a:latin typeface="+mn-lt"/>
          <a:ea typeface="+mn-ea"/>
          <a:cs typeface="+mn-cs"/>
        </a:defRPr>
      </a:lvl6pPr>
      <a:lvl7pPr marL="7461504" indent="-877824" algn="l" defTabSz="438912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6200" kern="1200">
          <a:solidFill>
            <a:schemeClr val="tx1"/>
          </a:solidFill>
          <a:latin typeface="+mn-lt"/>
          <a:ea typeface="+mn-ea"/>
          <a:cs typeface="+mn-cs"/>
        </a:defRPr>
      </a:lvl7pPr>
      <a:lvl8pPr marL="8339328" indent="-877824" algn="l" defTabSz="438912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6200" kern="1200">
          <a:solidFill>
            <a:schemeClr val="tx1"/>
          </a:solidFill>
          <a:latin typeface="+mn-lt"/>
          <a:ea typeface="+mn-ea"/>
          <a:cs typeface="+mn-cs"/>
        </a:defRPr>
      </a:lvl8pPr>
      <a:lvl9pPr marL="9217152" indent="-877824" algn="l" defTabSz="438912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6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8956000"/>
            <a:ext cx="43891200" cy="39623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psu-mcecs_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1" y="29596555"/>
            <a:ext cx="6008915" cy="24645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4400" y="3962400"/>
            <a:ext cx="10058400" cy="2308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u="sng" dirty="0" smtClean="0">
                <a:latin typeface="Bookman Old Style"/>
                <a:cs typeface="Bookman Old Style"/>
              </a:rPr>
              <a:t>Project and Motivation</a:t>
            </a:r>
          </a:p>
          <a:p>
            <a:pPr algn="ctr"/>
            <a:endParaRPr lang="en-US" sz="1800" b="1" u="sng" dirty="0" smtClean="0"/>
          </a:p>
          <a:p>
            <a:pPr algn="just"/>
            <a:r>
              <a:rPr lang="en-US" sz="3600" dirty="0">
                <a:latin typeface="Bookman Old Style"/>
                <a:cs typeface="Bookman Old Style"/>
              </a:rPr>
              <a:t> </a:t>
            </a:r>
            <a:r>
              <a:rPr lang="en-US" sz="3600" dirty="0" smtClean="0">
                <a:latin typeface="Bookman Old Style"/>
                <a:cs typeface="Bookman Old Style"/>
              </a:rPr>
              <a:t> </a:t>
            </a:r>
            <a:r>
              <a:rPr lang="en-US" sz="3200" dirty="0" smtClean="0">
                <a:latin typeface="Bookman Old Style"/>
                <a:cs typeface="Bookman Old Style"/>
              </a:rPr>
              <a:t>The </a:t>
            </a:r>
            <a:r>
              <a:rPr lang="en-US" sz="3200" dirty="0">
                <a:latin typeface="Bookman Old Style"/>
                <a:cs typeface="Bookman Old Style"/>
              </a:rPr>
              <a:t>purpose of </a:t>
            </a:r>
            <a:r>
              <a:rPr lang="en-US" sz="3200" dirty="0" smtClean="0">
                <a:latin typeface="Bookman Old Style"/>
                <a:cs typeface="Bookman Old Style"/>
              </a:rPr>
              <a:t>this project </a:t>
            </a:r>
            <a:r>
              <a:rPr lang="en-US" sz="3200" dirty="0">
                <a:latin typeface="Bookman Old Style"/>
                <a:cs typeface="Bookman Old Style"/>
              </a:rPr>
              <a:t>is to </a:t>
            </a:r>
            <a:r>
              <a:rPr lang="en-US" sz="3200" dirty="0" smtClean="0">
                <a:latin typeface="Bookman Old Style"/>
                <a:cs typeface="Bookman Old Style"/>
              </a:rPr>
              <a:t>create an alternative to the metal casting process which can be expensive and result in long lead times. The project goal is to create </a:t>
            </a:r>
            <a:r>
              <a:rPr lang="en-US" sz="3200" dirty="0">
                <a:latin typeface="Bookman Old Style"/>
                <a:cs typeface="Bookman Old Style"/>
              </a:rPr>
              <a:t>a </a:t>
            </a:r>
            <a:r>
              <a:rPr lang="en-US" sz="3200" dirty="0" smtClean="0">
                <a:latin typeface="Bookman Old Style"/>
                <a:cs typeface="Bookman Old Style"/>
              </a:rPr>
              <a:t>3D </a:t>
            </a:r>
            <a:r>
              <a:rPr lang="en-US" sz="3200" dirty="0">
                <a:latin typeface="Bookman Old Style"/>
                <a:cs typeface="Bookman Old Style"/>
              </a:rPr>
              <a:t>metal </a:t>
            </a:r>
            <a:r>
              <a:rPr lang="en-US" sz="3200" dirty="0" smtClean="0">
                <a:latin typeface="Bookman Old Style"/>
                <a:cs typeface="Bookman Old Style"/>
              </a:rPr>
              <a:t>printer that is capable of quickly creating metal components at a lower </a:t>
            </a:r>
            <a:r>
              <a:rPr lang="en-US" sz="3200" dirty="0" smtClean="0">
                <a:latin typeface="Bookman Old Style"/>
                <a:cs typeface="Bookman Old Style"/>
              </a:rPr>
              <a:t>cost</a:t>
            </a:r>
            <a:r>
              <a:rPr lang="en-US" sz="3200" dirty="0">
                <a:latin typeface="Bookman Old Style"/>
                <a:cs typeface="Bookman Old Style"/>
              </a:rPr>
              <a:t>. </a:t>
            </a:r>
            <a:r>
              <a:rPr lang="en-US" sz="3200" dirty="0" smtClean="0">
                <a:latin typeface="Bookman Old Style"/>
                <a:cs typeface="Bookman Old Style"/>
              </a:rPr>
              <a:t>Depositing highly precise parts, is beyond the scope of this project.</a:t>
            </a:r>
          </a:p>
          <a:p>
            <a:pPr algn="just"/>
            <a:endParaRPr lang="en-US" sz="3200" dirty="0">
              <a:latin typeface="Bookman Old Style"/>
              <a:cs typeface="Bookman Old Style"/>
            </a:endParaRPr>
          </a:p>
          <a:p>
            <a:pPr algn="just"/>
            <a:endParaRPr lang="en-US" sz="3200" dirty="0" smtClean="0">
              <a:latin typeface="Bookman Old Style"/>
              <a:cs typeface="Bookman Old Style"/>
            </a:endParaRPr>
          </a:p>
          <a:p>
            <a:pPr algn="just"/>
            <a:r>
              <a:rPr lang="en-US" sz="3200" dirty="0" smtClean="0">
                <a:latin typeface="Bookman Old Style"/>
                <a:cs typeface="Bookman Old Style"/>
              </a:rPr>
              <a:t>   A </a:t>
            </a:r>
            <a:r>
              <a:rPr lang="en-US" sz="3200" dirty="0" smtClean="0">
                <a:latin typeface="Bookman Old Style"/>
                <a:cs typeface="Bookman Old Style"/>
              </a:rPr>
              <a:t>MIG </a:t>
            </a:r>
            <a:r>
              <a:rPr lang="en-US" sz="3200" dirty="0" smtClean="0">
                <a:latin typeface="Bookman Old Style"/>
                <a:cs typeface="Bookman Old Style"/>
              </a:rPr>
              <a:t>(metal inert gas) welder will be combined with a CNC machine, as seen in Figure 1</a:t>
            </a:r>
            <a:r>
              <a:rPr lang="en-US" sz="3200" dirty="0" smtClean="0">
                <a:latin typeface="Bookman Old Style"/>
                <a:cs typeface="Bookman Old Style"/>
              </a:rPr>
              <a:t>. Wire is fed though the nozzle of the MIG welder, which creates the weld pool. This wire will be used as the deposition material. Building </a:t>
            </a:r>
            <a:r>
              <a:rPr lang="en-US" sz="3200" dirty="0" smtClean="0">
                <a:latin typeface="Bookman Old Style"/>
                <a:cs typeface="Bookman Old Style"/>
              </a:rPr>
              <a:t>upon previous layers of deposition, a 3D object will be </a:t>
            </a:r>
            <a:r>
              <a:rPr lang="en-US" sz="3200" dirty="0" smtClean="0">
                <a:latin typeface="Bookman Old Style"/>
                <a:cs typeface="Bookman Old Style"/>
              </a:rPr>
              <a:t>printed.</a:t>
            </a:r>
            <a:endParaRPr lang="en-US" sz="3600" dirty="0" smtClean="0">
              <a:latin typeface="Bookman Old Style"/>
              <a:cs typeface="Bookman Old Style"/>
            </a:endParaRPr>
          </a:p>
          <a:p>
            <a:pPr algn="just"/>
            <a:endParaRPr lang="en-US" sz="4400" dirty="0" smtClean="0"/>
          </a:p>
          <a:p>
            <a:pPr algn="just"/>
            <a:endParaRPr lang="en-US" sz="4400" dirty="0" smtClean="0"/>
          </a:p>
          <a:p>
            <a:pPr algn="just"/>
            <a:endParaRPr lang="en-US" sz="4400" dirty="0"/>
          </a:p>
          <a:p>
            <a:pPr algn="just"/>
            <a:endParaRPr lang="en-US" sz="4400" dirty="0" smtClean="0"/>
          </a:p>
          <a:p>
            <a:pPr algn="just"/>
            <a:endParaRPr lang="en-US" sz="4400" dirty="0"/>
          </a:p>
          <a:p>
            <a:pPr algn="just"/>
            <a:endParaRPr lang="en-US" sz="4400" dirty="0" smtClean="0"/>
          </a:p>
          <a:p>
            <a:pPr algn="just"/>
            <a:endParaRPr lang="en-US" sz="4400" dirty="0"/>
          </a:p>
          <a:p>
            <a:pPr algn="just"/>
            <a:endParaRPr lang="en-US" sz="4400" dirty="0"/>
          </a:p>
          <a:p>
            <a:pPr algn="just"/>
            <a:endParaRPr lang="en-US" sz="4400" dirty="0" smtClean="0"/>
          </a:p>
          <a:p>
            <a:pPr algn="just"/>
            <a:endParaRPr lang="en-US" sz="4400" dirty="0"/>
          </a:p>
          <a:p>
            <a:pPr algn="just"/>
            <a:endParaRPr lang="en-US" sz="4400" dirty="0" smtClean="0"/>
          </a:p>
          <a:p>
            <a:pPr algn="just"/>
            <a:endParaRPr lang="en-US" sz="4400" dirty="0"/>
          </a:p>
          <a:p>
            <a:pPr algn="just"/>
            <a:endParaRPr lang="en-US" sz="4400" dirty="0" smtClean="0"/>
          </a:p>
          <a:p>
            <a:pPr algn="ctr"/>
            <a:endParaRPr lang="en-US" sz="5400" b="1" u="sng" dirty="0" smtClean="0">
              <a:latin typeface="Bookman Old Style"/>
              <a:cs typeface="Bookman Old Style"/>
            </a:endParaRPr>
          </a:p>
          <a:p>
            <a:pPr algn="ctr"/>
            <a:r>
              <a:rPr lang="en-US" sz="5400" b="1" u="sng" dirty="0" smtClean="0">
                <a:latin typeface="Bookman Old Style"/>
                <a:cs typeface="Bookman Old Style"/>
              </a:rPr>
              <a:t>Goals</a:t>
            </a:r>
            <a:endParaRPr lang="en-US" sz="5400" b="1" u="sng" dirty="0">
              <a:latin typeface="Bookman Old Style"/>
              <a:cs typeface="Bookman Old Style"/>
            </a:endParaRPr>
          </a:p>
          <a:p>
            <a:pPr marL="457200" indent="-457200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Bookman Old Style"/>
                <a:cs typeface="Bookman Old Style"/>
              </a:rPr>
              <a:t>Interface </a:t>
            </a:r>
            <a:r>
              <a:rPr lang="en-US" sz="3200" dirty="0" smtClean="0">
                <a:latin typeface="Bookman Old Style"/>
                <a:cs typeface="Bookman Old Style"/>
              </a:rPr>
              <a:t>the MIG welder with CNC machine.</a:t>
            </a:r>
          </a:p>
          <a:p>
            <a:pPr marL="457200" indent="-457200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Bookman Old Style"/>
                <a:cs typeface="Bookman Old Style"/>
              </a:rPr>
              <a:t>Determine quality of deposition based on temperature and current.</a:t>
            </a:r>
          </a:p>
          <a:p>
            <a:pPr marL="457200" indent="-457200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Bookman Old Style"/>
                <a:cs typeface="Bookman Old Style"/>
              </a:rPr>
              <a:t>Control the MIG welder based on quality of deposition.</a:t>
            </a:r>
          </a:p>
          <a:p>
            <a:pPr marL="457200" indent="-457200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Bookman Old Style"/>
                <a:cs typeface="Bookman Old Style"/>
              </a:rPr>
              <a:t>Allow for future expandability</a:t>
            </a:r>
            <a:endParaRPr lang="en-US" sz="3200" dirty="0">
              <a:latin typeface="Bookman Old Style"/>
              <a:cs typeface="Bookman Old Styl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353800" y="3962400"/>
            <a:ext cx="21183600" cy="3262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u="sng" dirty="0" smtClean="0">
                <a:latin typeface="Bookman Old Style"/>
                <a:cs typeface="Bookman Old Style"/>
              </a:rPr>
              <a:t>Control System</a:t>
            </a:r>
          </a:p>
          <a:p>
            <a:pPr algn="ctr"/>
            <a:endParaRPr lang="en-US" sz="1800" b="1" u="sng" dirty="0" smtClean="0">
              <a:latin typeface="Bookman Old Style"/>
              <a:cs typeface="Bookman Old Style"/>
            </a:endParaRPr>
          </a:p>
          <a:p>
            <a:r>
              <a:rPr lang="en-US" sz="3200" dirty="0">
                <a:latin typeface="Bookman Old Style"/>
                <a:cs typeface="Bookman Old Style"/>
              </a:rPr>
              <a:t> Control of the system is done using a PCI Express DAQ board from </a:t>
            </a:r>
            <a:r>
              <a:rPr lang="en-US" sz="3200" dirty="0" smtClean="0">
                <a:latin typeface="Bookman Old Style"/>
                <a:cs typeface="Bookman Old Style"/>
              </a:rPr>
              <a:t>Sensoray CO </a:t>
            </a:r>
            <a:r>
              <a:rPr lang="en-US" sz="3200" dirty="0">
                <a:latin typeface="Bookman Old Style"/>
                <a:cs typeface="Bookman Old Style"/>
              </a:rPr>
              <a:t>Inc</a:t>
            </a:r>
            <a:r>
              <a:rPr lang="en-US" sz="3200" dirty="0" smtClean="0">
                <a:latin typeface="Bookman Old Style"/>
                <a:cs typeface="Bookman Old Style"/>
              </a:rPr>
              <a:t>. The </a:t>
            </a:r>
            <a:r>
              <a:rPr lang="en-US" sz="3200" dirty="0">
                <a:latin typeface="Bookman Old Style"/>
                <a:cs typeface="Bookman Old Style"/>
              </a:rPr>
              <a:t>controller receives inputs from 4 sensors that monitor the deposition. Based on these inputs, the controller will adjust wire feed speed to ensure an </a:t>
            </a:r>
            <a:r>
              <a:rPr lang="en-US" sz="3200" dirty="0" smtClean="0">
                <a:latin typeface="Bookman Old Style"/>
                <a:cs typeface="Bookman Old Style"/>
              </a:rPr>
              <a:t>quality deposition</a:t>
            </a:r>
            <a:r>
              <a:rPr lang="en-US" sz="3200" dirty="0">
                <a:latin typeface="Bookman Old Style"/>
                <a:cs typeface="Bookman Old Style"/>
              </a:rPr>
              <a:t>. If </a:t>
            </a:r>
            <a:r>
              <a:rPr lang="en-US" sz="3200" dirty="0" smtClean="0">
                <a:latin typeface="Bookman Old Style"/>
                <a:cs typeface="Bookman Old Style"/>
              </a:rPr>
              <a:t>at any point an error occurs, the system will pause and wait for corrections to be made. Sensor descriptions </a:t>
            </a:r>
            <a:r>
              <a:rPr lang="en-US" sz="3200" dirty="0">
                <a:latin typeface="Bookman Old Style"/>
                <a:cs typeface="Bookman Old Style"/>
              </a:rPr>
              <a:t>are shown below.</a:t>
            </a:r>
            <a:endParaRPr lang="en-US" sz="3200" b="1" u="sng" dirty="0">
              <a:latin typeface="Bookman Old Style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918400" y="3962400"/>
            <a:ext cx="10058400" cy="18689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u="sng" dirty="0" smtClean="0">
                <a:latin typeface="Bookman Old Style"/>
                <a:cs typeface="Bookman Old Style"/>
              </a:rPr>
              <a:t>Project </a:t>
            </a:r>
            <a:r>
              <a:rPr lang="en-US" sz="6000" b="1" u="sng" dirty="0" smtClean="0">
                <a:latin typeface="Bookman Old Style"/>
                <a:cs typeface="Bookman Old Style"/>
              </a:rPr>
              <a:t>Outcomes</a:t>
            </a:r>
          </a:p>
          <a:p>
            <a:pPr algn="ctr"/>
            <a:endParaRPr lang="en-US" sz="2800" b="1" u="sng" dirty="0">
              <a:latin typeface="Bookman Old Style"/>
              <a:cs typeface="Bookman Old Style"/>
            </a:endParaRPr>
          </a:p>
          <a:p>
            <a:pPr algn="ctr"/>
            <a:endParaRPr lang="en-US" sz="6000" b="1" u="sng" dirty="0" smtClean="0">
              <a:latin typeface="Bookman Old Style"/>
              <a:cs typeface="Bookman Old Style"/>
            </a:endParaRPr>
          </a:p>
          <a:p>
            <a:pPr algn="ctr"/>
            <a:endParaRPr lang="en-US" sz="6000" b="1" u="sng" dirty="0">
              <a:latin typeface="Bookman Old Style"/>
              <a:cs typeface="Bookman Old Style"/>
            </a:endParaRPr>
          </a:p>
          <a:p>
            <a:pPr algn="ctr"/>
            <a:endParaRPr lang="en-US" sz="6000" b="1" u="sng" dirty="0" smtClean="0">
              <a:latin typeface="Bookman Old Style"/>
              <a:cs typeface="Bookman Old Style"/>
            </a:endParaRPr>
          </a:p>
          <a:p>
            <a:pPr algn="ctr"/>
            <a:endParaRPr lang="en-US" sz="6000" b="1" u="sng" dirty="0">
              <a:latin typeface="Bookman Old Style"/>
              <a:cs typeface="Bookman Old Style"/>
            </a:endParaRPr>
          </a:p>
          <a:p>
            <a:pPr algn="ctr"/>
            <a:endParaRPr lang="en-US" sz="6000" b="1" u="sng" dirty="0" smtClean="0">
              <a:latin typeface="Bookman Old Style"/>
              <a:cs typeface="Bookman Old Style"/>
            </a:endParaRPr>
          </a:p>
          <a:p>
            <a:pPr algn="ctr"/>
            <a:endParaRPr lang="en-US" sz="6000" b="1" u="sng" dirty="0">
              <a:latin typeface="Bookman Old Style"/>
              <a:cs typeface="Bookman Old Style"/>
            </a:endParaRPr>
          </a:p>
          <a:p>
            <a:pPr algn="ctr"/>
            <a:endParaRPr lang="en-US" sz="6000" b="1" u="sng" dirty="0" smtClean="0">
              <a:latin typeface="Bookman Old Style"/>
              <a:cs typeface="Bookman Old Style"/>
            </a:endParaRPr>
          </a:p>
          <a:p>
            <a:pPr algn="ctr"/>
            <a:endParaRPr lang="en-US" sz="6000" b="1" u="sng" dirty="0">
              <a:latin typeface="Bookman Old Style"/>
              <a:cs typeface="Bookman Old Style"/>
            </a:endParaRPr>
          </a:p>
          <a:p>
            <a:pPr algn="ctr"/>
            <a:endParaRPr lang="en-US" sz="1800" dirty="0" smtClean="0">
              <a:latin typeface="Bookman Old Style"/>
              <a:cs typeface="Bookman Old Style"/>
            </a:endParaRPr>
          </a:p>
          <a:p>
            <a:pPr algn="ctr"/>
            <a:endParaRPr lang="en-US" sz="1800" dirty="0" smtClean="0">
              <a:latin typeface="Bookman Old Style"/>
              <a:cs typeface="Bookman Old Style"/>
            </a:endParaRPr>
          </a:p>
          <a:p>
            <a:pPr algn="just"/>
            <a:r>
              <a:rPr lang="en-US" sz="3200" dirty="0">
                <a:latin typeface="Bookman Old Style"/>
                <a:cs typeface="Bookman Old Style"/>
              </a:rPr>
              <a:t>T</a:t>
            </a:r>
            <a:r>
              <a:rPr lang="en-US" sz="3200" dirty="0" smtClean="0">
                <a:latin typeface="Bookman Old Style"/>
                <a:cs typeface="Bookman Old Style"/>
              </a:rPr>
              <a:t>he </a:t>
            </a:r>
            <a:r>
              <a:rPr lang="en-US" sz="3200" dirty="0" smtClean="0">
                <a:latin typeface="Bookman Old Style"/>
                <a:cs typeface="Bookman Old Style"/>
              </a:rPr>
              <a:t>following outcomes were successfully completed:</a:t>
            </a:r>
          </a:p>
          <a:p>
            <a:pPr algn="just"/>
            <a:endParaRPr lang="en-US" sz="2400" dirty="0" smtClean="0">
              <a:latin typeface="Bookman Old Style"/>
              <a:cs typeface="Bookman Old Style"/>
            </a:endParaRPr>
          </a:p>
          <a:p>
            <a:pPr marL="571500" indent="-571500" algn="just">
              <a:buFont typeface="Arial"/>
              <a:buChar char="•"/>
            </a:pPr>
            <a:r>
              <a:rPr lang="en-US" sz="3200" dirty="0" smtClean="0">
                <a:latin typeface="Bookman Old Style"/>
                <a:cs typeface="Bookman Old Style"/>
              </a:rPr>
              <a:t>Selected a controller that minimized limitations of future expansion. </a:t>
            </a:r>
            <a:endParaRPr lang="en-US" sz="1050" dirty="0">
              <a:latin typeface="Bookman Old Style"/>
              <a:cs typeface="Bookman Old Style"/>
            </a:endParaRPr>
          </a:p>
          <a:p>
            <a:pPr marL="571500" indent="-571500" algn="just">
              <a:buFont typeface="Arial"/>
              <a:buChar char="•"/>
            </a:pPr>
            <a:r>
              <a:rPr lang="en-US" sz="3200" dirty="0" smtClean="0">
                <a:latin typeface="Bookman Old Style"/>
                <a:cs typeface="Bookman Old Style"/>
              </a:rPr>
              <a:t>Accurately measured speed of wire leaving the welder</a:t>
            </a:r>
            <a:r>
              <a:rPr lang="en-US" sz="3200" dirty="0" smtClean="0">
                <a:latin typeface="Bookman Old Style"/>
                <a:cs typeface="Bookman Old Style"/>
              </a:rPr>
              <a:t>.</a:t>
            </a:r>
            <a:endParaRPr lang="en-US" sz="1050" dirty="0" smtClean="0">
              <a:latin typeface="Bookman Old Style"/>
              <a:cs typeface="Bookman Old Style"/>
            </a:endParaRPr>
          </a:p>
          <a:p>
            <a:pPr marL="571500" indent="-571500" algn="just">
              <a:buFont typeface="Arial"/>
              <a:buChar char="•"/>
            </a:pPr>
            <a:r>
              <a:rPr lang="en-US" sz="3200" dirty="0" smtClean="0">
                <a:latin typeface="Bookman Old Style"/>
                <a:cs typeface="Bookman Old Style"/>
              </a:rPr>
              <a:t>Created a system that dynamically calculates and controls the wire feed rate</a:t>
            </a:r>
            <a:r>
              <a:rPr lang="en-US" sz="3200" dirty="0" smtClean="0">
                <a:latin typeface="Bookman Old Style"/>
                <a:cs typeface="Bookman Old Style"/>
              </a:rPr>
              <a:t>.</a:t>
            </a:r>
            <a:endParaRPr lang="en-US" sz="1050" dirty="0" smtClean="0">
              <a:latin typeface="Bookman Old Style"/>
              <a:cs typeface="Bookman Old Style"/>
            </a:endParaRPr>
          </a:p>
          <a:p>
            <a:pPr marL="571500" indent="-571500" algn="just">
              <a:buFont typeface="Arial"/>
              <a:buChar char="•"/>
            </a:pPr>
            <a:r>
              <a:rPr lang="en-US" sz="3200" dirty="0" smtClean="0">
                <a:latin typeface="Bookman Old Style"/>
                <a:cs typeface="Bookman Old Style"/>
              </a:rPr>
              <a:t>Determined welder settings in correlation with CNC settings to </a:t>
            </a:r>
            <a:r>
              <a:rPr lang="en-US" sz="3200" dirty="0">
                <a:latin typeface="Bookman Old Style"/>
                <a:cs typeface="Bookman Old Style"/>
              </a:rPr>
              <a:t>a</a:t>
            </a:r>
            <a:r>
              <a:rPr lang="en-US" sz="3200" dirty="0" smtClean="0">
                <a:latin typeface="Bookman Old Style"/>
                <a:cs typeface="Bookman Old Style"/>
              </a:rPr>
              <a:t>chieve a quality weld</a:t>
            </a:r>
            <a:r>
              <a:rPr lang="en-US" sz="3200" dirty="0" smtClean="0">
                <a:latin typeface="Bookman Old Style"/>
                <a:cs typeface="Bookman Old Style"/>
              </a:rPr>
              <a:t>.</a:t>
            </a:r>
            <a:endParaRPr lang="en-US" sz="1000" dirty="0" smtClean="0">
              <a:latin typeface="Bookman Old Style"/>
              <a:cs typeface="Bookman Old Style"/>
            </a:endParaRPr>
          </a:p>
          <a:p>
            <a:pPr marL="571500" indent="-571500" algn="just">
              <a:buFont typeface="Arial"/>
              <a:buChar char="•"/>
            </a:pPr>
            <a:r>
              <a:rPr lang="en-US" sz="3200" dirty="0" smtClean="0">
                <a:latin typeface="Bookman Old Style"/>
                <a:cs typeface="Bookman Old Style"/>
              </a:rPr>
              <a:t>Created a homing and calibration procedure for the welder settings</a:t>
            </a:r>
            <a:r>
              <a:rPr lang="en-US" sz="3200" dirty="0" smtClean="0">
                <a:latin typeface="Bookman Old Style"/>
                <a:cs typeface="Bookman Old Style"/>
              </a:rPr>
              <a:t>.</a:t>
            </a:r>
            <a:endParaRPr lang="en-US" sz="1050" dirty="0" smtClean="0">
              <a:latin typeface="Bookman Old Style"/>
              <a:cs typeface="Bookman Old Style"/>
            </a:endParaRPr>
          </a:p>
          <a:p>
            <a:pPr marL="571500" indent="-571500" algn="just">
              <a:buFont typeface="Arial"/>
              <a:buChar char="•"/>
            </a:pPr>
            <a:r>
              <a:rPr lang="en-US" sz="3200" dirty="0" smtClean="0">
                <a:latin typeface="Bookman Old Style"/>
                <a:cs typeface="Bookman Old Style"/>
              </a:rPr>
              <a:t>Controlled the temperature of the plate being welded to via feedback from the temperature sensor.</a:t>
            </a:r>
          </a:p>
          <a:p>
            <a:pPr marL="571500" indent="-571500" algn="just">
              <a:buFont typeface="Arial"/>
              <a:buChar char="•"/>
            </a:pPr>
            <a:endParaRPr lang="en-US" sz="3200" dirty="0" smtClean="0"/>
          </a:p>
          <a:p>
            <a:pPr marL="571500" indent="-571500" algn="just">
              <a:buFont typeface="Arial"/>
              <a:buChar char="•"/>
            </a:pPr>
            <a:endParaRPr lang="en-US" sz="1800" dirty="0" smtClean="0"/>
          </a:p>
          <a:p>
            <a:pPr marL="571500" indent="-571500" algn="just">
              <a:buFont typeface="Arial"/>
              <a:buChar char="•"/>
            </a:pP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502228" y="29994690"/>
            <a:ext cx="30044572" cy="1413391"/>
          </a:xfrm>
          <a:prstGeom prst="rect">
            <a:avLst/>
          </a:prstGeom>
          <a:noFill/>
        </p:spPr>
        <p:txBody>
          <a:bodyPr wrap="square" lIns="73841" tIns="36921" rIns="73841" bIns="36921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angla Sangam MN"/>
                <a:cs typeface="Bangla Sangam MN"/>
              </a:rPr>
              <a:t>Department of Electrical and Computer Engineering</a:t>
            </a:r>
            <a:endParaRPr lang="en-US" dirty="0">
              <a:solidFill>
                <a:schemeClr val="bg1"/>
              </a:solidFill>
              <a:latin typeface="Bangla Sangam MN"/>
              <a:cs typeface="Bangla Sangam M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85800"/>
            <a:ext cx="43891200" cy="26670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9600" y="0"/>
            <a:ext cx="22293282" cy="31547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9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ookman Old Style"/>
                <a:cs typeface="Bookman Old Style"/>
              </a:rPr>
              <a:t>3D Metal Printing</a:t>
            </a:r>
            <a:endParaRPr lang="en-US" sz="199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ookman Old Style"/>
              <a:cs typeface="Bookman Old Style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628705" y="728008"/>
            <a:ext cx="1828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Industry Sponsor – Aram Kasparov </a:t>
            </a:r>
            <a:endParaRPr lang="en-US" sz="4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Team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Members 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Brian Andrews, </a:t>
            </a:r>
            <a:r>
              <a:rPr lang="en-US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Branden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Driver, Cameron Tribe, Ahmad </a:t>
            </a:r>
            <a:r>
              <a:rPr lang="en-US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Qazi</a:t>
            </a:r>
            <a:endParaRPr lang="en-US" sz="4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Faculty Advisor – </a:t>
            </a:r>
            <a:r>
              <a:rPr lang="en-US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Marek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Perkowski</a:t>
            </a:r>
            <a:endParaRPr lang="en-US" sz="4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5374600" y="990600"/>
            <a:ext cx="0" cy="14478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2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" t="524" r="21127" b="10541"/>
          <a:stretch/>
        </p:blipFill>
        <p:spPr>
          <a:xfrm>
            <a:off x="878305" y="13716000"/>
            <a:ext cx="10058400" cy="66176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4137600" y="28422600"/>
            <a:ext cx="97536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i="1" dirty="0" smtClean="0"/>
              <a:t>A special thanks to Jim </a:t>
            </a:r>
            <a:r>
              <a:rPr lang="en-US" sz="2800" i="1" dirty="0" err="1" smtClean="0"/>
              <a:t>Lamberson</a:t>
            </a:r>
            <a:r>
              <a:rPr lang="en-US" sz="2800" i="1" dirty="0" smtClean="0"/>
              <a:t> at Sensoray</a:t>
            </a:r>
            <a:endParaRPr lang="en-US" sz="28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6172200" y="2049780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Fig 1. System in </a:t>
            </a:r>
            <a:r>
              <a:rPr lang="en-US" sz="2400" i="1" dirty="0"/>
              <a:t>D</a:t>
            </a:r>
            <a:r>
              <a:rPr lang="en-US" sz="2400" i="1" dirty="0" smtClean="0"/>
              <a:t>eposition Mode</a:t>
            </a:r>
            <a:endParaRPr lang="en-US" sz="2400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27051000" y="2804160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Fig 2. Block Diagram of System</a:t>
            </a:r>
            <a:endParaRPr lang="en-US" sz="2400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38328600" y="2773680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Fig </a:t>
            </a:r>
            <a:r>
              <a:rPr lang="en-US" sz="2400" i="1" dirty="0" smtClean="0"/>
              <a:t>4. </a:t>
            </a:r>
            <a:r>
              <a:rPr lang="en-US" sz="2400" i="1" dirty="0" smtClean="0"/>
              <a:t>Deposition Testing</a:t>
            </a:r>
            <a:endParaRPr lang="en-US" sz="2400" i="1" dirty="0"/>
          </a:p>
        </p:txBody>
      </p:sp>
      <p:pic>
        <p:nvPicPr>
          <p:cNvPr id="3" name="Picture 2" descr="Poster Block Diagram_V2.0 - New Pag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7489360"/>
            <a:ext cx="20421600" cy="20399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DSC_0338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7274" y="5669064"/>
            <a:ext cx="10498126" cy="69801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37795200" y="12644735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Fig </a:t>
            </a:r>
            <a:r>
              <a:rPr lang="en-US" sz="2400" i="1" dirty="0" smtClean="0"/>
              <a:t>3. Initial Z-axis </a:t>
            </a:r>
            <a:r>
              <a:rPr lang="en-US" sz="2400" i="1" dirty="0" smtClean="0"/>
              <a:t>Resolution</a:t>
            </a:r>
            <a:r>
              <a:rPr lang="en-US" sz="2400" i="1" dirty="0" smtClean="0"/>
              <a:t> Testing </a:t>
            </a:r>
            <a:endParaRPr lang="en-US" sz="2400" i="1" dirty="0"/>
          </a:p>
        </p:txBody>
      </p:sp>
      <p:pic>
        <p:nvPicPr>
          <p:cNvPr id="12" name="Picture 11" descr="DSC_0361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2124" y="21183600"/>
            <a:ext cx="9920876" cy="65963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5594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1168</TotalTime>
  <Words>390</Words>
  <Application>Microsoft Macintosh PowerPoint</Application>
  <PresentationFormat>Custom</PresentationFormat>
  <Paragraphs>59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Clarity</vt:lpstr>
      <vt:lpstr>PowerPoint Presentation</vt:lpstr>
    </vt:vector>
  </TitlesOfParts>
  <Company>Portland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amyj</dc:creator>
  <cp:lastModifiedBy>Cameron Tribe</cp:lastModifiedBy>
  <cp:revision>78</cp:revision>
  <dcterms:created xsi:type="dcterms:W3CDTF">2008-12-19T19:08:39Z</dcterms:created>
  <dcterms:modified xsi:type="dcterms:W3CDTF">2015-05-27T07:37:18Z</dcterms:modified>
</cp:coreProperties>
</file>